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0" r:id="rId5"/>
    <p:sldId id="261" r:id="rId6"/>
    <p:sldId id="262" r:id="rId7"/>
    <p:sldId id="257" r:id="rId8"/>
    <p:sldId id="263" r:id="rId9"/>
    <p:sldId id="264" r:id="rId10"/>
    <p:sldId id="265" r:id="rId11"/>
    <p:sldId id="266" r:id="rId12"/>
    <p:sldId id="267" r:id="rId13"/>
    <p:sldId id="268" r:id="rId14"/>
    <p:sldId id="269" r:id="rId15"/>
    <p:sldId id="270" r:id="rId16"/>
    <p:sldId id="271" r:id="rId17"/>
    <p:sldId id="272" r:id="rId18"/>
    <p:sldId id="273" r:id="rId19"/>
    <p:sldId id="278" r:id="rId20"/>
    <p:sldId id="279" r:id="rId21"/>
    <p:sldId id="274" r:id="rId22"/>
    <p:sldId id="275" r:id="rId23"/>
    <p:sldId id="276" r:id="rId24"/>
    <p:sldId id="277" r:id="rId25"/>
    <p:sldId id="258" r:id="rId26"/>
    <p:sldId id="280" r:id="rId27"/>
    <p:sldId id="283" r:id="rId28"/>
    <p:sldId id="284"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5E5272-8956-4FE2-9AE2-04D197CA3569}"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950E9-5D88-41B6-B12A-0A92A8BD43D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5E5272-8956-4FE2-9AE2-04D197CA3569}"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950E9-5D88-41B6-B12A-0A92A8BD43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5E5272-8956-4FE2-9AE2-04D197CA3569}"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950E9-5D88-41B6-B12A-0A92A8BD43D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10/09/2015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95231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10/09/2015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786384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10/09/2015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39722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10/09/2015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58579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D597FE4-A246-41CC-AE10-00CC21B5CED3}" type="datetimeFigureOut">
              <a:rPr lang="ms-MY" smtClean="0">
                <a:solidFill>
                  <a:prstClr val="black">
                    <a:tint val="75000"/>
                  </a:prstClr>
                </a:solidFill>
              </a:rPr>
              <a:pPr/>
              <a:t>10/09/2015</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61857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D597FE4-A246-41CC-AE10-00CC21B5CED3}" type="datetimeFigureOut">
              <a:rPr lang="ms-MY" smtClean="0">
                <a:solidFill>
                  <a:prstClr val="black">
                    <a:tint val="75000"/>
                  </a:prstClr>
                </a:solidFill>
              </a:rPr>
              <a:pPr/>
              <a:t>10/09/2015</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99252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97FE4-A246-41CC-AE10-00CC21B5CED3}" type="datetimeFigureOut">
              <a:rPr lang="ms-MY" smtClean="0">
                <a:solidFill>
                  <a:prstClr val="black">
                    <a:tint val="75000"/>
                  </a:prstClr>
                </a:solidFill>
              </a:rPr>
              <a:pPr/>
              <a:t>10/09/2015</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45363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10/09/2015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99291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5E5272-8956-4FE2-9AE2-04D197CA3569}"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950E9-5D88-41B6-B12A-0A92A8BD43D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10/09/2015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8614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10/09/2015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56960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10/09/2015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98436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5E5272-8956-4FE2-9AE2-04D197CA3569}"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950E9-5D88-41B6-B12A-0A92A8BD43D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5E5272-8956-4FE2-9AE2-04D197CA3569}" type="datetimeFigureOut">
              <a:rPr lang="en-US" smtClean="0"/>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950E9-5D88-41B6-B12A-0A92A8BD43D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5E5272-8956-4FE2-9AE2-04D197CA3569}" type="datetimeFigureOut">
              <a:rPr lang="en-US" smtClean="0"/>
              <a:t>9/10/2015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4950E9-5D88-41B6-B12A-0A92A8BD43D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5E5272-8956-4FE2-9AE2-04D197CA3569}" type="datetimeFigureOut">
              <a:rPr lang="en-US" smtClean="0"/>
              <a:t>9/10/2015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4950E9-5D88-41B6-B12A-0A92A8BD43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E5272-8956-4FE2-9AE2-04D197CA3569}" type="datetimeFigureOut">
              <a:rPr lang="en-US" smtClean="0"/>
              <a:t>9/10/2015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4950E9-5D88-41B6-B12A-0A92A8BD43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5E5272-8956-4FE2-9AE2-04D197CA3569}" type="datetimeFigureOut">
              <a:rPr lang="en-US" smtClean="0"/>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950E9-5D88-41B6-B12A-0A92A8BD43D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5E5272-8956-4FE2-9AE2-04D197CA3569}" type="datetimeFigureOut">
              <a:rPr lang="en-US" smtClean="0"/>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950E9-5D88-41B6-B12A-0A92A8BD43D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E5272-8956-4FE2-9AE2-04D197CA3569}" type="datetimeFigureOut">
              <a:rPr lang="en-US" smtClean="0"/>
              <a:t>9/10/2015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950E9-5D88-41B6-B12A-0A92A8BD43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97FE4-A246-41CC-AE10-00CC21B5CED3}" type="datetimeFigureOut">
              <a:rPr lang="ms-MY" smtClean="0">
                <a:solidFill>
                  <a:prstClr val="black">
                    <a:tint val="75000"/>
                  </a:prstClr>
                </a:solidFill>
              </a:rPr>
              <a:pPr/>
              <a:t>10/09/2015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163673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14348" y="182052"/>
            <a:ext cx="7643866" cy="553998"/>
          </a:xfrm>
          <a:prstGeom prst="rect">
            <a:avLst/>
          </a:prstGeom>
        </p:spPr>
        <p:txBody>
          <a:bodyPr wrap="square">
            <a:spAutoFit/>
          </a:bodyPr>
          <a:lstStyle/>
          <a:p>
            <a:pPr algn="ctr">
              <a:defRPr/>
            </a:pP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30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30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s.a.w</a:t>
            </a:r>
            <a:endParaRPr lang="en-US" sz="30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1"/>
          <p:cNvSpPr>
            <a:spLocks noChangeArrowheads="1"/>
          </p:cNvSpPr>
          <p:nvPr/>
        </p:nvSpPr>
        <p:spPr bwMode="auto">
          <a:xfrm>
            <a:off x="0" y="4343400"/>
            <a:ext cx="9144000" cy="1569660"/>
          </a:xfrm>
          <a:prstGeom prst="rect">
            <a:avLst/>
          </a:prstGeom>
          <a:solidFill>
            <a:srgbClr val="00B0F0">
              <a:alpha val="48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Barangsiapa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menunaikan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haji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tidak</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berkata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tidak</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melakukan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perbuatan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fasik</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kembali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suci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bagaikan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bayi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baru</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dilahirkan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oleh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ibunya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(HR. Muslim)</a:t>
            </a:r>
          </a:p>
        </p:txBody>
      </p:sp>
      <p:sp>
        <p:nvSpPr>
          <p:cNvPr id="5" name="Rectangle 4"/>
          <p:cNvSpPr/>
          <p:nvPr/>
        </p:nvSpPr>
        <p:spPr>
          <a:xfrm>
            <a:off x="179512" y="1518846"/>
            <a:ext cx="8784976" cy="1569660"/>
          </a:xfrm>
          <a:prstGeom prst="rect">
            <a:avLst/>
          </a:prstGeom>
          <a:solidFill>
            <a:schemeClr val="bg1">
              <a:alpha val="44000"/>
            </a:schemeClr>
          </a:solidFill>
        </p:spPr>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مَنْ حَجَّ لِلَّهِ  فَلَمْ يَرْفُثْ وَلَمْ يَفْسُقْ رَجَعَ كَيَوْمِ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وَلَدَتْهُ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أُمُّهُ. </a:t>
            </a:r>
            <a:r>
              <a:rPr lang="en-US" sz="32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SA" sz="32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رواه مسلم</a:t>
            </a:r>
            <a:r>
              <a:rPr lang="en-US" sz="3200"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ms-MY" sz="28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618526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94240" y="1239143"/>
            <a:ext cx="7788469" cy="461665"/>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Ikhlaskan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niat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kerana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Allah s.w.t.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Oval 3"/>
          <p:cNvSpPr/>
          <p:nvPr/>
        </p:nvSpPr>
        <p:spPr>
          <a:xfrm>
            <a:off x="447439" y="1144198"/>
            <a:ext cx="410702" cy="648072"/>
          </a:xfrm>
          <a:prstGeom prst="ellipse">
            <a:avLst/>
          </a:prstGeom>
          <a:solidFill>
            <a:schemeClr val="accent5">
              <a:lumMod val="50000"/>
            </a:schemeClr>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1</a:t>
            </a:r>
            <a:endParaRPr lang="ms-MY" sz="2800" dirty="0">
              <a:solidFill>
                <a:schemeClr val="accent4">
                  <a:lumMod val="20000"/>
                  <a:lumOff val="80000"/>
                </a:schemeClr>
              </a:solidFill>
            </a:endParaRPr>
          </a:p>
        </p:txBody>
      </p:sp>
      <p:sp>
        <p:nvSpPr>
          <p:cNvPr id="5" name="Rectangle 4"/>
          <p:cNvSpPr/>
          <p:nvPr/>
        </p:nvSpPr>
        <p:spPr>
          <a:xfrm>
            <a:off x="179512" y="-27384"/>
            <a:ext cx="8866591"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Bekalan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penting</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perlu</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diambil</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perhatian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Jemaah Haji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Oval Callout 5"/>
          <p:cNvSpPr/>
          <p:nvPr/>
        </p:nvSpPr>
        <p:spPr>
          <a:xfrm>
            <a:off x="971600" y="2636912"/>
            <a:ext cx="7439101" cy="1929114"/>
          </a:xfrm>
          <a:prstGeom prst="wedgeEllipseCallout">
            <a:avLst>
              <a:gd name="adj1" fmla="val -44676"/>
              <a:gd name="adj2" fmla="val 91048"/>
            </a:avLst>
          </a:prstGeom>
          <a:ln w="38100">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إِنَّمَا الأَعْمَالُ </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بِالنِّيَاتِ، </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وَإِنَّما </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لِكُلِّ امْرِئٍ مَا نَوَىَ. </a:t>
            </a:r>
            <a:endParaRPr lang="ms-MY" sz="3600" dirty="0">
              <a:cs typeface="Traditional Arabic" pitchFamily="2" charset="-78"/>
            </a:endParaRPr>
          </a:p>
        </p:txBody>
      </p:sp>
      <p:sp>
        <p:nvSpPr>
          <p:cNvPr id="7" name="Rectangle 6"/>
          <p:cNvSpPr/>
          <p:nvPr/>
        </p:nvSpPr>
        <p:spPr>
          <a:xfrm>
            <a:off x="683568" y="5157192"/>
            <a:ext cx="7799142" cy="830997"/>
          </a:xfrm>
          <a:prstGeom prst="rect">
            <a:avLst/>
          </a:prstGeom>
          <a:solidFill>
            <a:srgbClr val="7030A0">
              <a:alpha val="63000"/>
            </a:srgbClr>
          </a:solidFill>
          <a:ln w="38100">
            <a:solidFill>
              <a:schemeClr val="tx1"/>
            </a:solidFill>
          </a:ln>
          <a:effectLst>
            <a:glow rad="101600">
              <a:schemeClr val="bg1">
                <a:alpha val="60000"/>
              </a:schemeClr>
            </a:glow>
          </a:effectLst>
        </p:spPr>
        <p:txBody>
          <a:bodyPr wrap="square">
            <a:spAutoFit/>
          </a:bodyPr>
          <a:lstStyle/>
          <a:p>
            <a:pPr algn="ct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Sesungguhnya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setiap</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perbuatan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itu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ditentukan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niatnya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Notched Right Arrow 7"/>
          <p:cNvSpPr/>
          <p:nvPr/>
        </p:nvSpPr>
        <p:spPr>
          <a:xfrm>
            <a:off x="447439" y="2341837"/>
            <a:ext cx="2833175" cy="1087163"/>
          </a:xfrm>
          <a:prstGeom prst="notchedRightArrow">
            <a:avLst>
              <a:gd name="adj1" fmla="val 67477"/>
              <a:gd name="adj2" fmla="val 5000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endParaRPr lang="ms-MY" sz="2400" dirty="0"/>
          </a:p>
        </p:txBody>
      </p:sp>
    </p:spTree>
    <p:extLst>
      <p:ext uri="{BB962C8B-B14F-4D97-AF65-F5344CB8AC3E}">
        <p14:creationId xmlns:p14="http://schemas.microsoft.com/office/powerpoint/2010/main" val="2618526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83568" y="1196752"/>
            <a:ext cx="7799142" cy="1107996"/>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Perbanyakkan</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amal</a:t>
            </a:r>
            <a:r>
              <a:rPr lang="en-US" sz="22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ibadat</a:t>
            </a:r>
            <a:r>
              <a:rPr lang="en-US" sz="22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seperti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umrah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solat</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berjemaah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tawaf</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sunat</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membaca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al-Quran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berzikir</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berdoa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bersedekah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694240" y="2564904"/>
            <a:ext cx="7788469" cy="2462213"/>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2200"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Perbanyakkan</a:t>
            </a:r>
            <a:r>
              <a:rPr lang="en-US" sz="22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22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sunat</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marL="342900" indent="-342900" algn="ctr">
              <a:buFontTx/>
              <a:buChar char="-"/>
            </a:pP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Masjidil</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Haram,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gandaannya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pahalanya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seumpama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seratus</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ribu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(100,000)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masjid </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lain </a:t>
            </a:r>
          </a:p>
          <a:p>
            <a:pPr marL="342900" indent="-342900" algn="ctr">
              <a:buFontTx/>
              <a:buChar char="-"/>
            </a:pP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dilakukan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Masjid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Nabawi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pahalanya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digandakan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seperti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ribu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(1,000)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masjid lain.</a:t>
            </a:r>
          </a:p>
        </p:txBody>
      </p:sp>
      <p:sp>
        <p:nvSpPr>
          <p:cNvPr id="5" name="Oval 4"/>
          <p:cNvSpPr/>
          <p:nvPr/>
        </p:nvSpPr>
        <p:spPr>
          <a:xfrm>
            <a:off x="427498" y="1196752"/>
            <a:ext cx="410702" cy="655330"/>
          </a:xfrm>
          <a:prstGeom prst="ellipse">
            <a:avLst/>
          </a:prstGeom>
          <a:solidFill>
            <a:srgbClr val="92D05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2</a:t>
            </a:r>
            <a:endParaRPr lang="ms-MY" sz="2200" dirty="0">
              <a:solidFill>
                <a:schemeClr val="accent4">
                  <a:lumMod val="20000"/>
                  <a:lumOff val="80000"/>
                </a:schemeClr>
              </a:solidFill>
            </a:endParaRPr>
          </a:p>
        </p:txBody>
      </p:sp>
      <p:sp>
        <p:nvSpPr>
          <p:cNvPr id="6" name="Oval 5"/>
          <p:cNvSpPr/>
          <p:nvPr/>
        </p:nvSpPr>
        <p:spPr>
          <a:xfrm>
            <a:off x="467544" y="2636912"/>
            <a:ext cx="410702" cy="655330"/>
          </a:xfrm>
          <a:prstGeom prst="ellipse">
            <a:avLst/>
          </a:prstGeom>
          <a:solidFill>
            <a:schemeClr val="accent6">
              <a:lumMod val="75000"/>
            </a:schemeClr>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3</a:t>
            </a:r>
            <a:endParaRPr lang="ms-MY" sz="2200" dirty="0">
              <a:solidFill>
                <a:schemeClr val="accent4">
                  <a:lumMod val="20000"/>
                  <a:lumOff val="80000"/>
                </a:schemeClr>
              </a:solidFill>
            </a:endParaRPr>
          </a:p>
        </p:txBody>
      </p:sp>
      <p:sp>
        <p:nvSpPr>
          <p:cNvPr id="7" name="Rectangle 6"/>
          <p:cNvSpPr/>
          <p:nvPr/>
        </p:nvSpPr>
        <p:spPr>
          <a:xfrm>
            <a:off x="683567" y="5229200"/>
            <a:ext cx="7827525" cy="1107996"/>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Mengamalkan</a:t>
            </a: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akhlak</a:t>
            </a:r>
            <a:r>
              <a:rPr lang="en-US" sz="22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mulia</a:t>
            </a:r>
            <a:r>
              <a:rPr lang="en-US" sz="22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semasa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Tanah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Suci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seperti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berlaku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jujur</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sendiri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berbaik</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sangka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p:txBody>
      </p:sp>
      <p:sp>
        <p:nvSpPr>
          <p:cNvPr id="8" name="Oval 7"/>
          <p:cNvSpPr/>
          <p:nvPr/>
        </p:nvSpPr>
        <p:spPr>
          <a:xfrm>
            <a:off x="488890" y="5149934"/>
            <a:ext cx="410702" cy="655330"/>
          </a:xfrm>
          <a:prstGeom prst="ellipse">
            <a:avLst/>
          </a:prstGeom>
          <a:solidFill>
            <a:schemeClr val="accent4"/>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4</a:t>
            </a:r>
            <a:endParaRPr lang="ms-MY" sz="2200" dirty="0">
              <a:solidFill>
                <a:schemeClr val="accent4">
                  <a:lumMod val="20000"/>
                  <a:lumOff val="80000"/>
                </a:schemeClr>
              </a:solidFill>
            </a:endParaRPr>
          </a:p>
        </p:txBody>
      </p:sp>
      <p:sp>
        <p:nvSpPr>
          <p:cNvPr id="9" name="Rectangle 8"/>
          <p:cNvSpPr/>
          <p:nvPr/>
        </p:nvSpPr>
        <p:spPr>
          <a:xfrm>
            <a:off x="179512" y="-27384"/>
            <a:ext cx="8866591"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Bekalan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penting</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perlu</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diambil</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perhatian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Jemaah Haji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618526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83568" y="1196752"/>
            <a:ext cx="7799142" cy="1107996"/>
          </a:xfrm>
          <a:prstGeom prst="rect">
            <a:avLst/>
          </a:prstGeom>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22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Bersabar</a:t>
            </a:r>
            <a:r>
              <a:rPr lang="en-US" sz="22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dalam</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menjalankan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ketaatan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sabar</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dalam</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meninggalkan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kemaksiatan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sabar</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di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saat</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menghadapi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musibah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serta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kesulitan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Oval 3"/>
          <p:cNvSpPr/>
          <p:nvPr/>
        </p:nvSpPr>
        <p:spPr>
          <a:xfrm>
            <a:off x="395536" y="1196752"/>
            <a:ext cx="410702" cy="655330"/>
          </a:xfrm>
          <a:prstGeom prst="ellipse">
            <a:avLst/>
          </a:prstGeom>
          <a:solidFill>
            <a:srgbClr val="00B0F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5</a:t>
            </a:r>
            <a:endParaRPr lang="ms-MY" sz="2200" dirty="0">
              <a:solidFill>
                <a:schemeClr val="accent4">
                  <a:lumMod val="20000"/>
                  <a:lumOff val="80000"/>
                </a:schemeClr>
              </a:solidFill>
            </a:endParaRPr>
          </a:p>
        </p:txBody>
      </p:sp>
      <p:sp>
        <p:nvSpPr>
          <p:cNvPr id="5" name="Rectangle 4"/>
          <p:cNvSpPr/>
          <p:nvPr/>
        </p:nvSpPr>
        <p:spPr>
          <a:xfrm>
            <a:off x="179512" y="-27384"/>
            <a:ext cx="8866591"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Bekalan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penting</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perlu</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diambil</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perhatian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Jemaah Haji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Oval Callout 5"/>
          <p:cNvSpPr/>
          <p:nvPr/>
        </p:nvSpPr>
        <p:spPr>
          <a:xfrm>
            <a:off x="1331640" y="2507998"/>
            <a:ext cx="7704856" cy="2217146"/>
          </a:xfrm>
          <a:prstGeom prst="wedgeEllipseCallout">
            <a:avLst>
              <a:gd name="adj1" fmla="val -44676"/>
              <a:gd name="adj2" fmla="val 91048"/>
            </a:avLst>
          </a:prstGeom>
          <a:ln w="38100">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الْعُمْرَةُ إِلَى الْعُمْرَةِ كَفَّارَةٌ لِمَا بَيْنَهُمَا، وَالْحَجُّ الْمَبْرُوْرُ لَيْسَ لَهُ جَزَاءٌ إِلاَّ الْجَنَّةُ</a:t>
            </a:r>
            <a:endParaRPr lang="ms-MY" sz="3600" dirty="0">
              <a:cs typeface="Traditional Arabic" pitchFamily="2" charset="-78"/>
            </a:endParaRPr>
          </a:p>
        </p:txBody>
      </p:sp>
      <p:sp>
        <p:nvSpPr>
          <p:cNvPr id="7" name="Rectangle 6"/>
          <p:cNvSpPr/>
          <p:nvPr/>
        </p:nvSpPr>
        <p:spPr>
          <a:xfrm>
            <a:off x="669376" y="4862770"/>
            <a:ext cx="7827525" cy="1446550"/>
          </a:xfrm>
          <a:prstGeom prst="rect">
            <a:avLst/>
          </a:prstGeom>
          <a:solidFill>
            <a:srgbClr val="7030A0">
              <a:alpha val="64000"/>
            </a:srgbClr>
          </a:solidFill>
          <a:ln w="38100">
            <a:solidFill>
              <a:schemeClr val="tx1"/>
            </a:solidFill>
          </a:ln>
          <a:effectLst>
            <a:glow rad="101600">
              <a:schemeClr val="bg1">
                <a:alpha val="60000"/>
              </a:schemeClr>
            </a:glow>
          </a:effectLst>
        </p:spPr>
        <p:txBody>
          <a:bodyPr wrap="square">
            <a:spAutoFit/>
          </a:bodyPr>
          <a:lstStyle/>
          <a:p>
            <a:pPr algn="ct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umrah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umrah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lain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penghapus</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dosa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haji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mabrur</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diterima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dibalas</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melainkan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syurga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US"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Bukhari</a:t>
            </a:r>
            <a:r>
              <a:rPr lang="en-US"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8" name="Notched Right Arrow 7"/>
          <p:cNvSpPr/>
          <p:nvPr/>
        </p:nvSpPr>
        <p:spPr>
          <a:xfrm>
            <a:off x="153365" y="2485853"/>
            <a:ext cx="2833175" cy="1087163"/>
          </a:xfrm>
          <a:prstGeom prst="notchedRightArrow">
            <a:avLst>
              <a:gd name="adj1" fmla="val 67477"/>
              <a:gd name="adj2" fmla="val 5000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endParaRPr lang="ms-MY" sz="2400" dirty="0"/>
          </a:p>
        </p:txBody>
      </p:sp>
    </p:spTree>
    <p:extLst>
      <p:ext uri="{BB962C8B-B14F-4D97-AF65-F5344CB8AC3E}">
        <p14:creationId xmlns:p14="http://schemas.microsoft.com/office/powerpoint/2010/main" val="2618526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ounded Rectangle 2"/>
          <p:cNvSpPr/>
          <p:nvPr/>
        </p:nvSpPr>
        <p:spPr>
          <a:xfrm>
            <a:off x="925217" y="2104105"/>
            <a:ext cx="7479823" cy="1140919"/>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Membetulkan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niat</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sebelum</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melangkah</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Tanah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Suci</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228600" y="228600"/>
            <a:ext cx="8915400" cy="553998"/>
          </a:xfrm>
          <a:prstGeom prst="rect">
            <a:avLst/>
          </a:prstGeom>
        </p:spPr>
        <p:txBody>
          <a:bodyPr wrap="square">
            <a:spAutoFit/>
          </a:bodyPr>
          <a:lstStyle/>
          <a:p>
            <a:pPr algn="ctr">
              <a:defRPr/>
            </a:pPr>
            <a:r>
              <a:rPr lang="en-US" sz="30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Harapan</a:t>
            </a:r>
            <a:r>
              <a:rPr lang="en-US" sz="30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000" dirty="0" smtClean="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 Jemaah Haji </a:t>
            </a:r>
            <a:endParaRPr lang="en-US" sz="3000" dirty="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931892" y="1008416"/>
            <a:ext cx="7472088" cy="1008112"/>
          </a:xfrm>
          <a:prstGeom prst="roundRect">
            <a:avLst>
              <a:gd name="adj" fmla="val 6561"/>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Memperolehi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haji yang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mabrur</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6" name="4-Point Star 5"/>
          <p:cNvSpPr/>
          <p:nvPr/>
        </p:nvSpPr>
        <p:spPr>
          <a:xfrm rot="1738712">
            <a:off x="448135" y="1659182"/>
            <a:ext cx="772125" cy="713922"/>
          </a:xfrm>
          <a:prstGeom prst="star4">
            <a:avLst/>
          </a:prstGeom>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400"/>
          </a:p>
        </p:txBody>
      </p:sp>
      <p:sp>
        <p:nvSpPr>
          <p:cNvPr id="7" name="Rounded Rectangle 6"/>
          <p:cNvSpPr/>
          <p:nvPr/>
        </p:nvSpPr>
        <p:spPr>
          <a:xfrm>
            <a:off x="925218" y="3317032"/>
            <a:ext cx="7472088" cy="1008112"/>
          </a:xfrm>
          <a:prstGeom prst="roundRect">
            <a:avLst>
              <a:gd name="adj" fmla="val 6561"/>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Banyak</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bersabar</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dalam</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menghadapi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situasi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di Tanah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Suci</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915147" y="4408361"/>
            <a:ext cx="7479823" cy="1140919"/>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Mengambil</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kesempatan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melakukan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sebanyak</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mungkin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amalan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soleh</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9" name="Rounded Rectangle 8"/>
          <p:cNvSpPr/>
          <p:nvPr/>
        </p:nvSpPr>
        <p:spPr>
          <a:xfrm>
            <a:off x="915148" y="5621288"/>
            <a:ext cx="7472088" cy="1008112"/>
          </a:xfrm>
          <a:prstGeom prst="roundRect">
            <a:avLst>
              <a:gd name="adj" fmla="val 6561"/>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Mengawasi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segala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anggota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badan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supay</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terhindar</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dari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melakukan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maksiat</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dosa</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10" name="4-Point Star 9"/>
          <p:cNvSpPr/>
          <p:nvPr/>
        </p:nvSpPr>
        <p:spPr>
          <a:xfrm rot="1738712">
            <a:off x="7662973" y="4009792"/>
            <a:ext cx="666222" cy="713922"/>
          </a:xfrm>
          <a:prstGeom prst="star4">
            <a:avLst/>
          </a:prstGeom>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200"/>
          </a:p>
        </p:txBody>
      </p:sp>
      <p:sp>
        <p:nvSpPr>
          <p:cNvPr id="11" name="4-Point Star 10"/>
          <p:cNvSpPr/>
          <p:nvPr/>
        </p:nvSpPr>
        <p:spPr>
          <a:xfrm rot="1738712">
            <a:off x="448135" y="5187574"/>
            <a:ext cx="772125" cy="713922"/>
          </a:xfrm>
          <a:prstGeom prst="star4">
            <a:avLst/>
          </a:prstGeom>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618526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77314" y="1652607"/>
            <a:ext cx="7799142" cy="1200329"/>
          </a:xfrm>
          <a:prstGeom prst="rect">
            <a:avLst/>
          </a:prstGeom>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Hendaklah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kita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menanamkan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niat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azam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untuk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menunaikan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fardhu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haji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segera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887987" y="3020759"/>
            <a:ext cx="7788469" cy="1200329"/>
          </a:xfrm>
          <a:prstGeom prst="rect">
            <a:avLst/>
          </a:prstGeom>
          <a:ln/>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Berusaha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menyimpan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mencukupi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mendaftarkan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menunaikan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haji.</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920939" y="4388911"/>
            <a:ext cx="7827525" cy="1200329"/>
          </a:xfrm>
          <a:prstGeom prst="rect">
            <a:avLst/>
          </a:prstGeom>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Berusaha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mempelajari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ilmu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berkaitan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haji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haji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mabrur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79512" y="-27384"/>
            <a:ext cx="8866591"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Saranan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jemaah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belum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menunaikan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fardhu</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haji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Notched Right Arrow 6"/>
          <p:cNvSpPr/>
          <p:nvPr/>
        </p:nvSpPr>
        <p:spPr>
          <a:xfrm>
            <a:off x="497699" y="1655499"/>
            <a:ext cx="545909" cy="789196"/>
          </a:xfrm>
          <a:prstGeom prst="notchedRightArrow">
            <a:avLst>
              <a:gd name="adj1" fmla="val 5849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effectLst>
                  <a:outerShdw blurRad="38100" dist="38100" dir="2700000" algn="tl">
                    <a:srgbClr val="000000">
                      <a:alpha val="43137"/>
                    </a:srgbClr>
                  </a:outerShdw>
                </a:effectLst>
                <a:latin typeface="Arial Black" pitchFamily="34" charset="0"/>
              </a:rPr>
              <a:t>1</a:t>
            </a:r>
            <a:endParaRPr lang="en-US" sz="2800" dirty="0">
              <a:solidFill>
                <a:schemeClr val="tx1"/>
              </a:solidFill>
              <a:effectLst>
                <a:outerShdw blurRad="38100" dist="38100" dir="2700000" algn="tl">
                  <a:srgbClr val="000000">
                    <a:alpha val="43137"/>
                  </a:srgbClr>
                </a:outerShdw>
              </a:effectLst>
              <a:latin typeface="Arial Black" pitchFamily="34" charset="0"/>
            </a:endParaRPr>
          </a:p>
        </p:txBody>
      </p:sp>
      <p:sp>
        <p:nvSpPr>
          <p:cNvPr id="8" name="Notched Right Arrow 7"/>
          <p:cNvSpPr/>
          <p:nvPr/>
        </p:nvSpPr>
        <p:spPr>
          <a:xfrm>
            <a:off x="539552" y="4391803"/>
            <a:ext cx="545909" cy="789196"/>
          </a:xfrm>
          <a:prstGeom prst="notchedRightArrow">
            <a:avLst>
              <a:gd name="adj1" fmla="val 5849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effectLst>
                  <a:outerShdw blurRad="38100" dist="38100" dir="2700000" algn="tl">
                    <a:srgbClr val="000000">
                      <a:alpha val="43137"/>
                    </a:srgbClr>
                  </a:outerShdw>
                </a:effectLst>
                <a:latin typeface="Arial Black" pitchFamily="34" charset="0"/>
              </a:rPr>
              <a:t>3</a:t>
            </a:r>
            <a:endParaRPr lang="en-US" sz="2800" dirty="0">
              <a:solidFill>
                <a:schemeClr val="tx1"/>
              </a:solidFill>
              <a:effectLst>
                <a:outerShdw blurRad="38100" dist="38100" dir="2700000" algn="tl">
                  <a:srgbClr val="000000">
                    <a:alpha val="43137"/>
                  </a:srgbClr>
                </a:outerShdw>
              </a:effectLst>
              <a:latin typeface="Arial Black" pitchFamily="34" charset="0"/>
            </a:endParaRPr>
          </a:p>
        </p:txBody>
      </p:sp>
      <p:sp>
        <p:nvSpPr>
          <p:cNvPr id="9" name="Notched Right Arrow 8"/>
          <p:cNvSpPr/>
          <p:nvPr/>
        </p:nvSpPr>
        <p:spPr>
          <a:xfrm>
            <a:off x="539552" y="3023651"/>
            <a:ext cx="545909" cy="789196"/>
          </a:xfrm>
          <a:prstGeom prst="notchedRightArrow">
            <a:avLst>
              <a:gd name="adj1" fmla="val 5849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effectLst>
                  <a:outerShdw blurRad="38100" dist="38100" dir="2700000" algn="tl">
                    <a:srgbClr val="000000">
                      <a:alpha val="43137"/>
                    </a:srgbClr>
                  </a:outerShdw>
                </a:effectLst>
                <a:latin typeface="Arial Black" pitchFamily="34" charset="0"/>
              </a:rPr>
              <a:t>2</a:t>
            </a:r>
            <a:endParaRPr lang="en-US" sz="2800" dirty="0">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618526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39552" y="-27384"/>
            <a:ext cx="7992888" cy="1015663"/>
          </a:xfrm>
          <a:prstGeom prst="rect">
            <a:avLst/>
          </a:prstGeom>
        </p:spPr>
        <p:txBody>
          <a:bodyPr wrap="square">
            <a:spAutoFit/>
          </a:bodyPr>
          <a:lstStyle/>
          <a:p>
            <a:pPr lvl="0" algn="ctr">
              <a:defRPr/>
            </a:pP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lvl="0" algn="ctr">
              <a:defRPr/>
            </a:pP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Baqarah</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197</a:t>
            </a:r>
            <a:endParaRPr lang="en-MY"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251520" y="1253659"/>
            <a:ext cx="8640960" cy="2031325"/>
          </a:xfrm>
          <a:prstGeom prst="rect">
            <a:avLst/>
          </a:prstGeom>
          <a:solidFill>
            <a:schemeClr val="bg1">
              <a:lumMod val="75000"/>
              <a:alpha val="47000"/>
            </a:schemeClr>
          </a:solidFill>
        </p:spPr>
        <p:txBody>
          <a:bodyPr wrap="square">
            <a:spAutoFit/>
          </a:bodyPr>
          <a:lstStyle/>
          <a:p>
            <a:pPr algn="ctr" rtl="1"/>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الْحَجُّ أَشْهُرٌ مَّعْلُومَاتٌ فَمَن فَرَضَ فِيهِنَّ الْحَجَّ فَلاَ رَفَثَ وَلاَ فُسُوقَ وَلاَ جِدَالَ فِي الْحَجِّ وَمَا تَفْعَلُواْ مِنْ خَيْرٍ يَعْلَمْهُ </a:t>
            </a:r>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وَتَزَوَّدُواْ فَإِنَّ خَيْرَ الزَّادِ التَّقْوَى وَاتَّقُونِ يَا أُوْلِي الأَلْبَابِ</a:t>
            </a:r>
            <a:endParaRPr lang="ms-MY"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251520" y="3432770"/>
            <a:ext cx="8655195" cy="3308598"/>
          </a:xfrm>
          <a:prstGeom prst="rect">
            <a:avLst/>
          </a:prstGeom>
          <a:solidFill>
            <a:srgbClr val="00B0F0">
              <a:alpha val="45000"/>
            </a:srgbClr>
          </a:solidFill>
        </p:spPr>
        <p:txBody>
          <a:bodyPr wrap="square">
            <a:spAutoFit/>
          </a:bodyPr>
          <a:lstStyle/>
          <a:p>
            <a:pPr algn="ct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Masa</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untuk</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mengerjakan</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ibadat</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Haji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itu</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ialah</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beberapa</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bulan</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yang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termaklum</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Oleh</a:t>
            </a:r>
            <a:r>
              <a:rPr lang="en-US" sz="19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yang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demikian</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sesiapa</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Yang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telah</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mewajibkan</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dirinya</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dengan</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niat</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mengerjakan</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Ibadat</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Haji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itu</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maka</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tidak</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boleh</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mencampuri</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isteri</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tidak</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boleh</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membuat</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maksiat</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tidak</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boleh</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bertengkar</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dalam</a:t>
            </a:r>
            <a:r>
              <a:rPr lang="en-US" sz="19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masa</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mengerjakan</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Ibadat</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Haji. </a:t>
            </a:r>
            <a:r>
              <a:rPr lang="en-US" sz="19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apa</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jua</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kebaikan</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yang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kamu</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kerjakan</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adalah</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diketahui</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oleh</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Allah;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hendaklah</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kamu</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membawa</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bekal</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Dengan</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cukupnya</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kerana</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Sesungguhnya</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sebaik-baik</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bekal</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itu</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ialah</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memelihara</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diri</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dari</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keaiban</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meminta</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sedekah</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bertaqwalah</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kepadaKu</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Wahai</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orang-orang </a:t>
            </a:r>
            <a:r>
              <a:rPr lang="en-US" sz="19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yang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berakal</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(yang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dapat</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memikir</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19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memahaminya</a:t>
            </a:r>
            <a:r>
              <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t>
            </a:r>
            <a:endParaRPr lang="en-US" sz="19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endParaRPr>
          </a:p>
        </p:txBody>
      </p:sp>
    </p:spTree>
    <p:extLst>
      <p:ext uri="{BB962C8B-B14F-4D97-AF65-F5344CB8AC3E}">
        <p14:creationId xmlns:p14="http://schemas.microsoft.com/office/powerpoint/2010/main" val="2618526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AutoShape 9"/>
          <p:cNvSpPr>
            <a:spLocks noChangeArrowheads="1"/>
          </p:cNvSpPr>
          <p:nvPr/>
        </p:nvSpPr>
        <p:spPr bwMode="auto">
          <a:xfrm>
            <a:off x="265112" y="188640"/>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
        <p:nvSpPr>
          <p:cNvPr id="4" name="Rectangle 3"/>
          <p:cNvSpPr/>
          <p:nvPr/>
        </p:nvSpPr>
        <p:spPr>
          <a:xfrm>
            <a:off x="360040" y="1556792"/>
            <a:ext cx="8388424" cy="4154984"/>
          </a:xfrm>
          <a:prstGeom prst="rect">
            <a:avLst/>
          </a:prstGeom>
          <a:solidFill>
            <a:schemeClr val="bg1">
              <a:alpha val="49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لِىْ وَلَكُمْ فِىْ القُرْءَانِ العَظِيْمِ، وَنَفَعَنِى وَإِيَّاكُمْ بِمَا فِيْهِ مِنَ الآيَاتِ وَالذِّكْرِ الحَكِيْمِ، وَتَقَبَّلَ مِنِّىْ وَمِنْكُمْ تِلاَوَتَهُ إِنَّهُ هُوَ السَّمِيْعُ العَلِيْمُ، أَقُولُ قَوْلِى هذَا وَأَسْتَغْفِرُ اللهَ العَظِيْمَ لِىْ وَلَكُمْ، وَلِسَائِرِ المُسْلِمِيْنَ وَالمُسْلِمَاتِ، وَالمُؤْمِنِيْن وَالمُؤْمِنَاتِ،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فَاسْتَغْفِرُوهُ،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فَيَا فَوْزَ المُسْتَغْفِرِيْنَ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وَيَـا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نَجَاةَ التَّائِبِيْن.</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618526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2097692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715613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618928"/>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667071"/>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178768"/>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618526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14400" y="229816"/>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476046" y="1544155"/>
            <a:ext cx="8272418" cy="1862048"/>
          </a:xfrm>
          <a:prstGeom prst="rect">
            <a:avLst/>
          </a:prstGeom>
          <a:no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162961"/>
            <a:ext cx="9144000" cy="1323439"/>
          </a:xfrm>
          <a:prstGeom prst="rect">
            <a:avLst/>
          </a:prstGeom>
          <a:solidFill>
            <a:srgbClr val="00B0F0">
              <a:alpha val="38000"/>
            </a:srgb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618526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39552" y="-27384"/>
            <a:ext cx="7992888" cy="1015663"/>
          </a:xfrm>
          <a:prstGeom prst="rect">
            <a:avLst/>
          </a:prstGeom>
        </p:spPr>
        <p:txBody>
          <a:bodyPr wrap="square">
            <a:spAutoFit/>
          </a:bodyPr>
          <a:lstStyle/>
          <a:p>
            <a:pPr lvl="0" algn="ctr">
              <a:defRPr/>
            </a:pP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lvl="0" algn="ctr">
              <a:defRPr/>
            </a:pP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ali</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Imran,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97</a:t>
            </a:r>
            <a:endParaRPr lang="en-MY"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251520" y="1052736"/>
            <a:ext cx="8640960" cy="1569660"/>
          </a:xfrm>
          <a:prstGeom prst="rect">
            <a:avLst/>
          </a:prstGeom>
          <a:solidFill>
            <a:schemeClr val="bg1">
              <a:lumMod val="75000"/>
              <a:alpha val="47000"/>
            </a:scheme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عَلَى النَّاسِ حِجُّ الْبَيْتِ مَنِ اسْتَطَاعَ إِلَيْهِ سَبِيلاً وَمَن كَفَرَ فَإِنَّ الله غَنِيٌّ عَنِ الْعَالَمِينَ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309514" y="2983592"/>
            <a:ext cx="8655195" cy="2677656"/>
          </a:xfrm>
          <a:prstGeom prst="rect">
            <a:avLst/>
          </a:prstGeom>
          <a:solidFill>
            <a:srgbClr val="00B0F0">
              <a:alpha val="45000"/>
            </a:srgbClr>
          </a:solidFill>
        </p:spPr>
        <p:txBody>
          <a:bodyPr wrap="square">
            <a:spAutoFit/>
          </a:bodyPr>
          <a:lstStyle/>
          <a:p>
            <a:pPr algn="ct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 </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Allah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mewajibkan</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manusia</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mengerjakan</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Ibadat</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Haji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Dengan</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mengunjungi</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Baitullah</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Iaitu</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sesiapa</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Yang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mampu</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sampai</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kepadaNya</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sesiapa</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Yang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kufur</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ingkarkan</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kewajipan</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Ibadat</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Haji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itu</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maka</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Sesungguhnya</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Allah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Maha</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kaya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tidak</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berhajatkan</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sesuatu</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pun)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dari</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sekalian</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makhluk</a:t>
            </a:r>
            <a:r>
              <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t>
            </a:r>
            <a:endParaRPr lang="en-US" sz="24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endParaRPr>
          </a:p>
        </p:txBody>
      </p:sp>
    </p:spTree>
    <p:extLst>
      <p:ext uri="{BB962C8B-B14F-4D97-AF65-F5344CB8AC3E}">
        <p14:creationId xmlns:p14="http://schemas.microsoft.com/office/powerpoint/2010/main" val="2618526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85720" y="120114"/>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3528" y="1386642"/>
            <a:ext cx="8496944" cy="1754326"/>
          </a:xfrm>
          <a:prstGeom prst="rect">
            <a:avLst/>
          </a:prstGeom>
          <a:solidFill>
            <a:schemeClr val="bg1">
              <a:alpha val="46000"/>
            </a:schemeClr>
          </a:solidFill>
          <a:ln>
            <a:noFill/>
          </a:ln>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 لاَ سَريكَ</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558495"/>
            <a:ext cx="9144000" cy="2092881"/>
          </a:xfrm>
          <a:prstGeom prst="rect">
            <a:avLst/>
          </a:prstGeom>
          <a:solidFill>
            <a:srgbClr val="00B0F0">
              <a:alpha val="45000"/>
            </a:srgbClr>
          </a:solidFill>
          <a:ln w="12700">
            <a:noFill/>
          </a:ln>
        </p:spPr>
        <p:txBody>
          <a:bodyPr wrap="square">
            <a:spAutoFit/>
          </a:bodyPr>
          <a:lstStyle/>
          <a:p>
            <a:pPr algn="ctr" fontAlgn="auto">
              <a:spcBef>
                <a:spcPts val="0"/>
              </a:spcBef>
              <a:spcAft>
                <a:spcPts val="0"/>
              </a:spcAft>
              <a:defRPr/>
            </a:pP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618526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28610" y="38309"/>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5536" y="1766501"/>
            <a:ext cx="8382000" cy="1754326"/>
          </a:xfrm>
          <a:prstGeom prst="rect">
            <a:avLst/>
          </a:prstGeom>
          <a:solidFill>
            <a:schemeClr val="bg1">
              <a:alpha val="49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وَصَحْبِهِ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69938"/>
            <a:ext cx="9144000" cy="1292662"/>
          </a:xfrm>
          <a:prstGeom prst="rect">
            <a:avLst/>
          </a:prstGeom>
          <a:solidFill>
            <a:srgbClr val="00B0F0">
              <a:alpha val="35000"/>
            </a:srgbClr>
          </a:solidFill>
          <a:ln w="57150">
            <a:noFill/>
          </a:ln>
        </p:spPr>
        <p:txBody>
          <a:bodyPr wrap="square">
            <a:spAutoFit/>
          </a:bodyPr>
          <a:lstStyle/>
          <a:p>
            <a:pPr algn="ctr">
              <a:defRPr/>
            </a:pP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6185266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600200" y="152400"/>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258473"/>
            <a:ext cx="9144000" cy="1532727"/>
          </a:xfrm>
          <a:prstGeom prst="rect">
            <a:avLst/>
          </a:prstGeom>
          <a:solidFill>
            <a:srgbClr val="00B0F0">
              <a:alpha val="39000"/>
            </a:srgbClr>
          </a:solidFill>
          <a:ln w="57150">
            <a:noFill/>
          </a:ln>
        </p:spPr>
        <p:txBody>
          <a:bodyPr wrap="square">
            <a:spAutoFit/>
          </a:bodyPr>
          <a:lstStyle/>
          <a:p>
            <a:pPr lvl="0" algn="ctr" defTabSz="1022350">
              <a:lnSpc>
                <a:spcPct val="90000"/>
              </a:lnSpc>
              <a:spcBef>
                <a:spcPct val="0"/>
              </a:spcBef>
              <a:spcAft>
                <a:spcPct val="35000"/>
              </a:spcAft>
            </a:pP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Bertakwa</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saya</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berpesan</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hadirin</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sekalian</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untuk</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meningkatkan</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ketakwaan</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sesungguhnya</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telah</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berjaya</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orang yang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bertakwa</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lang="en-MY"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406384" y="1533326"/>
            <a:ext cx="8388424" cy="1754326"/>
          </a:xfrm>
          <a:prstGeom prst="rect">
            <a:avLst/>
          </a:prstGeom>
          <a:solidFill>
            <a:schemeClr val="bg1">
              <a:alpha val="46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إِتَّقُوا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وَإِيَّاىَ بِتَقْوَى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فَقَدْ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فَازَ الْمُتَّقُوْنَ.</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11560" y="76200"/>
            <a:ext cx="7704856" cy="1015663"/>
          </a:xfrm>
          <a:prstGeom prst="rect">
            <a:avLst/>
          </a:prstGeom>
        </p:spPr>
        <p:txBody>
          <a:bodyPr wrap="square">
            <a:spAutoFit/>
          </a:bodyPr>
          <a:lstStyle/>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Mendidik</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dan</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mengawasi</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p>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anak-anak</a:t>
            </a:r>
            <a:endPar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endParaRPr>
          </a:p>
        </p:txBody>
      </p:sp>
      <p:sp>
        <p:nvSpPr>
          <p:cNvPr id="4" name="Rectangle 3"/>
          <p:cNvSpPr/>
          <p:nvPr/>
        </p:nvSpPr>
        <p:spPr>
          <a:xfrm>
            <a:off x="891991" y="1541067"/>
            <a:ext cx="7143994" cy="1346066"/>
          </a:xfrm>
          <a:prstGeom prst="rect">
            <a:avLst/>
          </a:prstGeom>
          <a:ln/>
        </p:spPr>
        <p:style>
          <a:lnRef idx="1">
            <a:schemeClr val="accent4"/>
          </a:lnRef>
          <a:fillRef idx="2">
            <a:schemeClr val="accent4"/>
          </a:fillRef>
          <a:effectRef idx="1">
            <a:schemeClr val="accent4"/>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en-US" sz="2200" b="1" dirty="0" err="1"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Didik</a:t>
            </a:r>
            <a:r>
              <a:rPr lang="en-US"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 </a:t>
            </a:r>
            <a:r>
              <a:rPr lang="en-US" sz="2200" b="1" dirty="0" err="1"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anak-anak</a:t>
            </a:r>
            <a:r>
              <a:rPr lang="en-US"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 agar </a:t>
            </a:r>
            <a:r>
              <a:rPr lang="en-US" sz="2200" b="1" dirty="0" err="1"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turut</a:t>
            </a:r>
            <a:r>
              <a:rPr lang="en-US"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 </a:t>
            </a:r>
            <a:r>
              <a:rPr lang="en-US" sz="2200" b="1" dirty="0" err="1"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sama</a:t>
            </a:r>
            <a:r>
              <a:rPr lang="en-US"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 </a:t>
            </a:r>
            <a:r>
              <a:rPr lang="en-US" sz="2200" b="1" dirty="0" err="1"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hadir</a:t>
            </a:r>
            <a:r>
              <a:rPr lang="en-US"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 </a:t>
            </a:r>
            <a:r>
              <a:rPr lang="en-US" sz="2200" b="1" dirty="0" err="1"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ke</a:t>
            </a:r>
            <a:endParaRPr lang="en-US"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endParaRPr>
          </a:p>
          <a:p>
            <a:pPr algn="ctr" defTabSz="1422400">
              <a:lnSpc>
                <a:spcPct val="90000"/>
              </a:lnSpc>
              <a:spcBef>
                <a:spcPct val="0"/>
              </a:spcBef>
              <a:spcAft>
                <a:spcPct val="35000"/>
              </a:spcAft>
            </a:pPr>
            <a:r>
              <a:rPr lang="en-US"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 masjid </a:t>
            </a:r>
            <a:r>
              <a:rPr lang="en-US" sz="2200" b="1" dirty="0" err="1"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serta</a:t>
            </a:r>
            <a:r>
              <a:rPr lang="en-US"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 </a:t>
            </a:r>
            <a:r>
              <a:rPr lang="en-US" sz="2200" b="1" dirty="0" err="1"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menjaga</a:t>
            </a:r>
            <a:r>
              <a:rPr lang="en-US"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 </a:t>
            </a:r>
            <a:r>
              <a:rPr lang="en-US" sz="2200" b="1" dirty="0" err="1"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adab</a:t>
            </a:r>
            <a:r>
              <a:rPr lang="en-US"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 di masjid.</a:t>
            </a:r>
            <a:endParaRPr lang="en-MY" sz="2200" b="1"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endParaRPr>
          </a:p>
        </p:txBody>
      </p:sp>
      <p:sp>
        <p:nvSpPr>
          <p:cNvPr id="5" name="Right Arrow 4"/>
          <p:cNvSpPr/>
          <p:nvPr/>
        </p:nvSpPr>
        <p:spPr>
          <a:xfrm rot="5400000">
            <a:off x="190500" y="1054234"/>
            <a:ext cx="1295400" cy="914400"/>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defRPr/>
            </a:pPr>
            <a:endParaRPr lang="en-MY" kern="0">
              <a:solidFill>
                <a:sysClr val="window" lastClr="FFFFFF"/>
              </a:solidFill>
              <a:latin typeface="Arial"/>
            </a:endParaRPr>
          </a:p>
        </p:txBody>
      </p:sp>
      <p:sp>
        <p:nvSpPr>
          <p:cNvPr id="6" name="Rectangle 5"/>
          <p:cNvSpPr/>
          <p:nvPr/>
        </p:nvSpPr>
        <p:spPr>
          <a:xfrm>
            <a:off x="906577" y="3056503"/>
            <a:ext cx="7129408" cy="1193666"/>
          </a:xfrm>
          <a:prstGeom prst="rect">
            <a:avLst/>
          </a:prstGeom>
          <a:ln/>
        </p:spPr>
        <p:style>
          <a:lnRef idx="1">
            <a:schemeClr val="accent5"/>
          </a:lnRef>
          <a:fillRef idx="2">
            <a:schemeClr val="accent5"/>
          </a:fillRef>
          <a:effectRef idx="1">
            <a:schemeClr val="accent5"/>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sv-SE" sz="22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Memastikan anak-anak tidak mengganggu</a:t>
            </a:r>
          </a:p>
          <a:p>
            <a:pPr algn="ctr" defTabSz="1422400">
              <a:lnSpc>
                <a:spcPct val="90000"/>
              </a:lnSpc>
              <a:spcBef>
                <a:spcPct val="0"/>
              </a:spcBef>
              <a:spcAft>
                <a:spcPct val="35000"/>
              </a:spcAft>
            </a:pPr>
            <a:r>
              <a:rPr lang="sv-SE" sz="22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jemaah lain yang beribadat</a:t>
            </a:r>
            <a:endParaRPr lang="en-MY" sz="22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7" name="Rectangle 6"/>
          <p:cNvSpPr/>
          <p:nvPr/>
        </p:nvSpPr>
        <p:spPr>
          <a:xfrm>
            <a:off x="926718" y="4509120"/>
            <a:ext cx="7143994" cy="1346066"/>
          </a:xfrm>
          <a:prstGeom prst="rect">
            <a:avLst/>
          </a:prstGeom>
          <a:ln/>
        </p:spPr>
        <p:style>
          <a:lnRef idx="1">
            <a:schemeClr val="accent6"/>
          </a:lnRef>
          <a:fillRef idx="2">
            <a:schemeClr val="accent6"/>
          </a:fillRef>
          <a:effectRef idx="1">
            <a:schemeClr val="accent6"/>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en-US" sz="2200" b="1" dirty="0" err="1"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Sentiasa</a:t>
            </a:r>
            <a:r>
              <a:rPr lang="en-US"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 </a:t>
            </a:r>
            <a:r>
              <a:rPr lang="en-US" sz="2200" b="1" dirty="0" err="1">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m</a:t>
            </a:r>
            <a:r>
              <a:rPr lang="en-US" sz="2200" b="1" dirty="0" err="1"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engawasi</a:t>
            </a:r>
            <a:r>
              <a:rPr lang="en-US"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 </a:t>
            </a:r>
            <a:r>
              <a:rPr lang="en-US" sz="2200" b="1" dirty="0" err="1"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anak-anak</a:t>
            </a:r>
            <a:r>
              <a:rPr lang="en-US"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 </a:t>
            </a:r>
            <a:r>
              <a:rPr lang="en-US" sz="2200" b="1" dirty="0" err="1"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bagi</a:t>
            </a:r>
            <a:endParaRPr lang="en-US"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endParaRPr>
          </a:p>
          <a:p>
            <a:pPr algn="ctr" defTabSz="1422400">
              <a:lnSpc>
                <a:spcPct val="90000"/>
              </a:lnSpc>
              <a:spcBef>
                <a:spcPct val="0"/>
              </a:spcBef>
              <a:spcAft>
                <a:spcPct val="35000"/>
              </a:spcAft>
            </a:pPr>
            <a:r>
              <a:rPr lang="en-US"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 </a:t>
            </a:r>
            <a:r>
              <a:rPr lang="en-US" sz="2200" b="1" dirty="0" err="1"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mengelakkan</a:t>
            </a:r>
            <a:r>
              <a:rPr lang="en-US"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 </a:t>
            </a:r>
            <a:r>
              <a:rPr lang="en-US" sz="2200" b="1" dirty="0" err="1"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perkara</a:t>
            </a:r>
            <a:r>
              <a:rPr lang="en-US"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 yang </a:t>
            </a:r>
            <a:r>
              <a:rPr lang="en-US" sz="2200" b="1" dirty="0" err="1"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tidak</a:t>
            </a:r>
            <a:r>
              <a:rPr lang="en-US"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 </a:t>
            </a:r>
            <a:r>
              <a:rPr lang="en-US" sz="2200" b="1" dirty="0" err="1"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diingini</a:t>
            </a:r>
            <a:r>
              <a:rPr lang="en-US"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 </a:t>
            </a:r>
            <a:endParaRPr lang="en-MY" sz="2200" b="1"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4178089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73899166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67523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6969" y="3938280"/>
            <a:ext cx="8555511" cy="1938992"/>
          </a:xfrm>
          <a:prstGeom prst="rect">
            <a:avLst/>
          </a:prstGeom>
          <a:solidFill>
            <a:schemeClr val="accent1">
              <a:alpha val="58000"/>
            </a:schemeClr>
          </a:solidFill>
        </p:spPr>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323528" y="1484784"/>
            <a:ext cx="8532440" cy="2308324"/>
          </a:xfrm>
          <a:prstGeom prst="rect">
            <a:avLst/>
          </a:prstGeom>
          <a:solidFill>
            <a:schemeClr val="bg1">
              <a:alpha val="46000"/>
            </a:schemeClr>
          </a:solidFill>
        </p:spPr>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534948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a:solidFill>
            <a:schemeClr val="bg1">
              <a:alpha val="40000"/>
            </a:schemeClr>
          </a:solidFill>
        </p:spPr>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a:solidFill>
            <a:schemeClr val="accent1">
              <a:alpha val="43000"/>
            </a:schemeClr>
          </a:solidFill>
        </p:spPr>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96509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66696" y="208434"/>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51520" y="1574845"/>
            <a:ext cx="8676456" cy="1754326"/>
          </a:xfrm>
          <a:prstGeom prst="rect">
            <a:avLst/>
          </a:prstGeom>
          <a:solidFill>
            <a:schemeClr val="bg1">
              <a:alpha val="48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001631"/>
            <a:ext cx="9144000" cy="2246769"/>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6185266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2255400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42522663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693866"/>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rtl="1">
              <a:defRPr/>
            </a:pPr>
            <a:r>
              <a:rPr lang="ar-SA"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endParaRPr lang="en-US"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37370360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4334026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5496" y="1170344"/>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8846080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574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28610" y="38309"/>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5536" y="1524000"/>
            <a:ext cx="8382000" cy="1754326"/>
          </a:xfrm>
          <a:prstGeom prst="rect">
            <a:avLst/>
          </a:prstGeom>
          <a:solidFill>
            <a:schemeClr val="bg1">
              <a:alpha val="49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وَبَارِكْ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 مُحَمَّدٍ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وَصَحْبِهِ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69938"/>
            <a:ext cx="9144000" cy="1292662"/>
          </a:xfrm>
          <a:prstGeom prst="rect">
            <a:avLst/>
          </a:prstGeom>
          <a:solidFill>
            <a:srgbClr val="00B0F0">
              <a:alpha val="35000"/>
            </a:srgbClr>
          </a:solidFill>
          <a:ln w="57150">
            <a:noFill/>
          </a:ln>
        </p:spPr>
        <p:txBody>
          <a:bodyPr wrap="square">
            <a:spAutoFit/>
          </a:bodyPr>
          <a:lstStyle/>
          <a:p>
            <a:pPr algn="ctr">
              <a:defRPr/>
            </a:pP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618526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295400" y="199073"/>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432048" y="1600200"/>
            <a:ext cx="8316416" cy="1754326"/>
          </a:xfrm>
          <a:prstGeom prst="rect">
            <a:avLst/>
          </a:prstGeom>
          <a:solidFill>
            <a:schemeClr val="bg1">
              <a:alpha val="47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وَلاَ تَمُوْتُنَّ إِلاَّ وَأَنْتُمْ مُسْلِمُوْنَ.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39905"/>
            <a:ext cx="9144000" cy="1246495"/>
          </a:xfrm>
          <a:prstGeom prst="rect">
            <a:avLst/>
          </a:prstGeom>
          <a:solidFill>
            <a:srgbClr val="00B0F0">
              <a:alpha val="43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Bertaqwalah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Allah</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dengan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sebenar-benarnya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janganlah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kamu</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mati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melainkan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dalam</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keadaan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Islam.</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2618526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07504" y="208002"/>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Kewajipan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haji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347074" y="2984117"/>
            <a:ext cx="6480720" cy="830997"/>
          </a:xfrm>
          <a:prstGeom prst="rect">
            <a:avLst/>
          </a:prstGeom>
          <a:solidFill>
            <a:srgbClr val="92D050">
              <a:alpha val="85000"/>
            </a:srgbClr>
          </a:solidFill>
          <a:ln w="38100">
            <a:solidFill>
              <a:schemeClr val="tx1"/>
            </a:solidFill>
          </a:ln>
          <a:effectLst>
            <a:glow rad="101600">
              <a:schemeClr val="bg1">
                <a:alpha val="60000"/>
              </a:schemeClr>
            </a:glow>
          </a:effectLst>
        </p:spPr>
        <p:txBody>
          <a:bodyPr wrap="square">
            <a:spAutoFit/>
          </a:bodyPr>
          <a:lstStyle/>
          <a:p>
            <a:pPr algn="ct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nikmat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kehidupan</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Cloud Callout 4"/>
          <p:cNvSpPr/>
          <p:nvPr/>
        </p:nvSpPr>
        <p:spPr>
          <a:xfrm>
            <a:off x="410970" y="1143000"/>
            <a:ext cx="4176464" cy="1152128"/>
          </a:xfrm>
          <a:prstGeom prst="cloudCallout">
            <a:avLst>
              <a:gd name="adj1" fmla="val -47886"/>
              <a:gd name="adj2" fmla="val 10243"/>
            </a:avLst>
          </a:prstGeom>
          <a:ln>
            <a:solidFill>
              <a:schemeClr val="tx1"/>
            </a:solidFill>
          </a:ln>
          <a:effectLst>
            <a:glow rad="101600">
              <a:schemeClr val="bg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RUKUN ISLAM</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339752" y="3982393"/>
            <a:ext cx="4761361" cy="1200329"/>
          </a:xfrm>
          <a:prstGeom prst="rect">
            <a:avLst/>
          </a:prstGeom>
          <a:solidFill>
            <a:schemeClr val="accent6">
              <a:lumMod val="75000"/>
              <a:alpha val="88000"/>
            </a:schemeClr>
          </a:solidFill>
          <a:ln w="38100">
            <a:solidFill>
              <a:schemeClr val="tx1"/>
            </a:solidFill>
          </a:ln>
          <a:effectLst>
            <a:glow rad="101600">
              <a:schemeClr val="bg1">
                <a:alpha val="60000"/>
              </a:schemeClr>
            </a:glow>
          </a:effectLst>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Berkumpul</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bertemu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saudara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seluruh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dunia</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Curved Down Arrow 6"/>
          <p:cNvSpPr/>
          <p:nvPr/>
        </p:nvSpPr>
        <p:spPr>
          <a:xfrm rot="15329274" flipH="1">
            <a:off x="1390116" y="4119290"/>
            <a:ext cx="1201054" cy="739755"/>
          </a:xfrm>
          <a:prstGeom prst="curvedDownArrow">
            <a:avLst>
              <a:gd name="adj1" fmla="val 25000"/>
              <a:gd name="adj2" fmla="val 49733"/>
              <a:gd name="adj3" fmla="val 25000"/>
            </a:avLst>
          </a:prstGeom>
          <a:solidFill>
            <a:schemeClr val="tx2">
              <a:lumMod val="60000"/>
              <a:lumOff val="40000"/>
            </a:schemeClr>
          </a:solidFill>
          <a:ln>
            <a:solidFill>
              <a:schemeClr val="tx1"/>
            </a:solidFill>
          </a:ln>
          <a:effectLst>
            <a:glow rad="101600">
              <a:schemeClr val="bg1">
                <a:alpha val="6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ms-MY">
              <a:solidFill>
                <a:schemeClr val="tx1"/>
              </a:solidFill>
            </a:endParaRPr>
          </a:p>
        </p:txBody>
      </p:sp>
      <p:sp>
        <p:nvSpPr>
          <p:cNvPr id="8" name="Cloud Callout 7"/>
          <p:cNvSpPr/>
          <p:nvPr/>
        </p:nvSpPr>
        <p:spPr>
          <a:xfrm>
            <a:off x="3491880" y="1684784"/>
            <a:ext cx="5040560" cy="1584176"/>
          </a:xfrm>
          <a:prstGeom prst="cloudCallout">
            <a:avLst>
              <a:gd name="adj1" fmla="val -47886"/>
              <a:gd name="adj2" fmla="val 10243"/>
            </a:avLst>
          </a:prstGeom>
          <a:solidFill>
            <a:srgbClr val="92D050"/>
          </a:solidFill>
          <a:ln>
            <a:solidFill>
              <a:schemeClr val="tx1"/>
            </a:solidFill>
          </a:ln>
          <a:effectLst>
            <a:glow rad="101600">
              <a:schemeClr val="bg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Sekali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Seumur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Berkemampuan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ight Arrow 8"/>
          <p:cNvSpPr/>
          <p:nvPr/>
        </p:nvSpPr>
        <p:spPr>
          <a:xfrm>
            <a:off x="698045" y="5031432"/>
            <a:ext cx="8050419" cy="1621526"/>
          </a:xfrm>
          <a:prstGeom prst="rightArrow">
            <a:avLst>
              <a:gd name="adj1" fmla="val 50000"/>
              <a:gd name="adj2" fmla="val 50681"/>
            </a:avLst>
          </a:prstGeom>
          <a:solidFill>
            <a:schemeClr val="accent2">
              <a:lumMod val="75000"/>
            </a:schemeClr>
          </a:solidFill>
          <a:ln w="25400" cap="flat" cmpd="sng" algn="ctr">
            <a:solidFill>
              <a:sysClr val="window" lastClr="FFFFFF"/>
            </a:solidFill>
            <a:prstDash val="solid"/>
          </a:ln>
          <a:effectLst>
            <a:glow rad="101600">
              <a:schemeClr val="bg1">
                <a:alpha val="60000"/>
              </a:schemeClr>
            </a:glow>
            <a:outerShdw blurRad="50800" dist="38100" dir="5400000" algn="t" rotWithShape="0">
              <a:prstClr val="black">
                <a:alpha val="40000"/>
              </a:prstClr>
            </a:outerShdw>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DOA: “SEMOGA SELAMAT PERJALANAN PERGI DAN PULANG, SERTA MENDAPAT HAJI YANG MABRUR”.</a:t>
            </a:r>
            <a:endParaRPr lang="en-US" sz="22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Tree>
    <p:extLst>
      <p:ext uri="{BB962C8B-B14F-4D97-AF65-F5344CB8AC3E}">
        <p14:creationId xmlns:p14="http://schemas.microsoft.com/office/powerpoint/2010/main" val="2618526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58081" y="76235"/>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Hajj</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27:</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4277142"/>
            <a:ext cx="8991600" cy="2123658"/>
          </a:xfrm>
          <a:prstGeom prst="rect">
            <a:avLst/>
          </a:prstGeom>
          <a:solidFill>
            <a:srgbClr val="0070C0">
              <a:alpha val="45000"/>
            </a:srgbClr>
          </a:solidFill>
        </p:spPr>
        <p:txBody>
          <a:bodyPr wrap="square">
            <a:spAutoFit/>
          </a:bodyPr>
          <a:lstStyle/>
          <a:p>
            <a:pPr algn="ct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serukanlah umat manusia untuk mengerjakan Ibadat Haji, nescaya mereka akan datang ke (rumah Tuhan) mu </a:t>
            </a: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 </a:t>
            </a: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berjalan kaki, dan </a:t>
            </a: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 </a:t>
            </a: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menunggang berjenis-jenis unta </a:t>
            </a: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kurus, yang </a:t>
            </a: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datangnya dari berbagai jalan (dan ceruk rantau) </a:t>
            </a: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jauh.</a:t>
            </a:r>
            <a:endPar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286073" y="1402140"/>
            <a:ext cx="8534399" cy="1569660"/>
          </a:xfrm>
          <a:prstGeom prst="rect">
            <a:avLst/>
          </a:prstGeom>
          <a:solidFill>
            <a:schemeClr val="bg1">
              <a:alpha val="40000"/>
            </a:scheme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وَأَذِّن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 النَّاسِ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بِالْحَجِّ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يَأْتُوكَ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رِجَالاً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كُلِّ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ضَامِرٍ يَأْتِينَ مِن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كُلِّ فَجٍّ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عَمِيقٍ</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618526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868468" y="2325688"/>
            <a:ext cx="5106878" cy="1323439"/>
          </a:xfrm>
          <a:prstGeom prst="rect">
            <a:avLst/>
          </a:prstGeom>
          <a:solidFill>
            <a:schemeClr val="accent3">
              <a:lumMod val="50000"/>
              <a:alpha val="63000"/>
            </a:schemeClr>
          </a:solidFill>
          <a:ln w="38100">
            <a:solidFill>
              <a:schemeClr val="tx1"/>
            </a:solidFill>
          </a:ln>
          <a:effectLst>
            <a:glow rad="101600">
              <a:schemeClr val="bg1">
                <a:alpha val="60000"/>
              </a:schemeClr>
            </a:glow>
          </a:effectLst>
        </p:spPr>
        <p:txBody>
          <a:bodyPr wrap="square">
            <a:spAutoFit/>
          </a:bodyPr>
          <a:lstStyle/>
          <a:p>
            <a:pPr algn="ct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Ada </a:t>
            </a: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Kaabah, Multazam, Hajar Aswad, Maqam Ibrahim, Hijir Ismail, Bukit Sofa, Marwah dan Air Zamzam. </a:t>
            </a:r>
            <a:endParaRPr lang="ar-SA"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4" name="Rectangle 3"/>
          <p:cNvSpPr/>
          <p:nvPr/>
        </p:nvSpPr>
        <p:spPr>
          <a:xfrm>
            <a:off x="179512" y="165448"/>
            <a:ext cx="8784976"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Keindahan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Haji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3858858" y="813520"/>
            <a:ext cx="5106878" cy="1323439"/>
          </a:xfrm>
          <a:prstGeom prst="rect">
            <a:avLst/>
          </a:prstGeom>
          <a:solidFill>
            <a:schemeClr val="accent2">
              <a:lumMod val="50000"/>
              <a:alpha val="64000"/>
            </a:schemeClr>
          </a:solidFill>
          <a:ln w="38100">
            <a:solidFill>
              <a:schemeClr val="tx1"/>
            </a:solidFill>
          </a:ln>
          <a:effectLst>
            <a:glow rad="101600">
              <a:schemeClr val="bg1">
                <a:alpha val="60000"/>
              </a:schemeClr>
            </a:glow>
          </a:effectLst>
        </p:spPr>
        <p:txBody>
          <a:bodyPr wrap="square">
            <a:spAutoFit/>
          </a:bodyPr>
          <a:lstStyle/>
          <a:p>
            <a:pPr algn="ctr" rtl="1"/>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Doa-doa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dikabulkan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kerana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mereka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adalah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tetamu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yang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bertuah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berada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ditempat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suci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serta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mustajab</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doa</a:t>
            </a:r>
            <a:endPar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6" name="Rectangle 5"/>
          <p:cNvSpPr/>
          <p:nvPr/>
        </p:nvSpPr>
        <p:spPr>
          <a:xfrm>
            <a:off x="3858858" y="3765848"/>
            <a:ext cx="5116488" cy="1631216"/>
          </a:xfrm>
          <a:prstGeom prst="rect">
            <a:avLst/>
          </a:prstGeom>
          <a:solidFill>
            <a:srgbClr val="7030A0">
              <a:alpha val="63000"/>
            </a:srgbClr>
          </a:solidFill>
          <a:ln w="38100">
            <a:solidFill>
              <a:schemeClr val="tx1"/>
            </a:solidFill>
          </a:ln>
          <a:effectLst>
            <a:glow rad="101600">
              <a:schemeClr val="bg1">
                <a:alpha val="60000"/>
              </a:schemeClr>
            </a:glow>
          </a:effectLst>
        </p:spPr>
        <p:txBody>
          <a:bodyPr wrap="square">
            <a:spAutoFit/>
          </a:bodyPr>
          <a:lstStyle/>
          <a:p>
            <a:pPr algn="ct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Tersergam</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Masjid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Nabawi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sangat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indah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didalamnya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terdapat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Raudhah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merupakan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satu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taman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daripada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taman-taman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syurga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7" name="Right Arrow 6"/>
          <p:cNvSpPr/>
          <p:nvPr/>
        </p:nvSpPr>
        <p:spPr>
          <a:xfrm>
            <a:off x="338005" y="597496"/>
            <a:ext cx="3369899" cy="1547912"/>
          </a:xfrm>
          <a:prstGeom prst="rightArrow">
            <a:avLst>
              <a:gd name="adj1" fmla="val 50000"/>
              <a:gd name="adj2" fmla="val 50681"/>
            </a:avLst>
          </a:prstGeom>
          <a:solidFill>
            <a:srgbClr val="0070C0"/>
          </a:solidFill>
          <a:ln w="25400" cap="flat" cmpd="sng" algn="ctr">
            <a:solidFill>
              <a:sysClr val="window" lastClr="FFFFFF"/>
            </a:solidFill>
            <a:prstDash val="solid"/>
          </a:ln>
          <a:effectLst>
            <a:glow rad="101600">
              <a:schemeClr val="bg1">
                <a:alpha val="60000"/>
              </a:schemeClr>
            </a:glow>
            <a:outerShdw blurRad="50800" dist="38100" dir="5400000" algn="t" rotWithShape="0">
              <a:prstClr val="black">
                <a:alpha val="40000"/>
              </a:prstClr>
            </a:outerShdw>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rtl="1"/>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Saat</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membahagiakan</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8" name="Right Arrow 7"/>
          <p:cNvSpPr/>
          <p:nvPr/>
        </p:nvSpPr>
        <p:spPr>
          <a:xfrm>
            <a:off x="338005" y="2217416"/>
            <a:ext cx="3369900" cy="1567328"/>
          </a:xfrm>
          <a:prstGeom prst="rightArrow">
            <a:avLst>
              <a:gd name="adj1" fmla="val 50000"/>
              <a:gd name="adj2" fmla="val 50681"/>
            </a:avLst>
          </a:prstGeom>
          <a:solidFill>
            <a:schemeClr val="accent2">
              <a:lumMod val="75000"/>
            </a:schemeClr>
          </a:solidFill>
          <a:ln w="25400" cap="flat" cmpd="sng" algn="ctr">
            <a:solidFill>
              <a:sysClr val="window" lastClr="FFFFFF"/>
            </a:solidFill>
            <a:prstDash val="solid"/>
          </a:ln>
          <a:effectLst>
            <a:glow rad="101600">
              <a:schemeClr val="bg1">
                <a:alpha val="60000"/>
              </a:schemeClr>
            </a:glow>
            <a:outerShdw blurRad="50800" dist="38100" dir="5400000" algn="t" rotWithShape="0">
              <a:prstClr val="black">
                <a:alpha val="40000"/>
              </a:prstClr>
            </a:outerShdw>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rtl="1"/>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Masjidil</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Haram </a:t>
            </a:r>
          </a:p>
        </p:txBody>
      </p:sp>
      <p:sp>
        <p:nvSpPr>
          <p:cNvPr id="9" name="Right Arrow 8"/>
          <p:cNvSpPr/>
          <p:nvPr/>
        </p:nvSpPr>
        <p:spPr>
          <a:xfrm>
            <a:off x="338004" y="3873600"/>
            <a:ext cx="3369900" cy="1567328"/>
          </a:xfrm>
          <a:prstGeom prst="rightArrow">
            <a:avLst>
              <a:gd name="adj1" fmla="val 50000"/>
              <a:gd name="adj2" fmla="val 50681"/>
            </a:avLst>
          </a:prstGeom>
          <a:solidFill>
            <a:schemeClr val="accent3">
              <a:lumMod val="75000"/>
            </a:schemeClr>
          </a:solidFill>
          <a:ln w="25400" cap="flat" cmpd="sng" algn="ctr">
            <a:solidFill>
              <a:sysClr val="window" lastClr="FFFFFF"/>
            </a:solidFill>
            <a:prstDash val="solid"/>
          </a:ln>
          <a:effectLst>
            <a:glow rad="101600">
              <a:schemeClr val="bg1">
                <a:alpha val="60000"/>
              </a:schemeClr>
            </a:glow>
            <a:outerShdw blurRad="50800" dist="38100" dir="5400000" algn="t" rotWithShape="0">
              <a:prstClr val="black">
                <a:alpha val="40000"/>
              </a:prstClr>
            </a:outerShdw>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rtl="1"/>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Madinah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p>
          <a:p>
            <a:pPr algn="ctr" rtl="1"/>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al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Munawwarah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10" name="Down Arrow Callout 9"/>
          <p:cNvSpPr/>
          <p:nvPr/>
        </p:nvSpPr>
        <p:spPr>
          <a:xfrm>
            <a:off x="332909" y="5515172"/>
            <a:ext cx="8437616" cy="1419028"/>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Menghapus</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segala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dosa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mengembalikan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kesucian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mereka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menunaikannya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bagaikan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bayi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baru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dilahirkan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ms-MY" sz="2200" dirty="0"/>
          </a:p>
        </p:txBody>
      </p:sp>
    </p:spTree>
    <p:extLst>
      <p:ext uri="{BB962C8B-B14F-4D97-AF65-F5344CB8AC3E}">
        <p14:creationId xmlns:p14="http://schemas.microsoft.com/office/powerpoint/2010/main" val="2618526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1497</Words>
  <Application>Microsoft Office PowerPoint</Application>
  <PresentationFormat>On-screen Show (4:3)</PresentationFormat>
  <Paragraphs>145</Paragraphs>
  <Slides>35</Slides>
  <Notes>0</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wanshahril</cp:lastModifiedBy>
  <cp:revision>6</cp:revision>
  <dcterms:created xsi:type="dcterms:W3CDTF">2015-09-09T09:12:42Z</dcterms:created>
  <dcterms:modified xsi:type="dcterms:W3CDTF">2015-09-10T03:41:30Z</dcterms:modified>
</cp:coreProperties>
</file>